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56" r:id="rId3"/>
    <p:sldId id="273" r:id="rId4"/>
    <p:sldId id="279" r:id="rId5"/>
    <p:sldId id="280" r:id="rId6"/>
    <p:sldId id="281" r:id="rId7"/>
    <p:sldId id="272" r:id="rId8"/>
    <p:sldId id="264" r:id="rId9"/>
    <p:sldId id="282" r:id="rId10"/>
    <p:sldId id="265" r:id="rId11"/>
    <p:sldId id="269" r:id="rId12"/>
    <p:sldId id="270" r:id="rId13"/>
    <p:sldId id="266" r:id="rId14"/>
    <p:sldId id="267" r:id="rId15"/>
    <p:sldId id="277" r:id="rId16"/>
    <p:sldId id="276" r:id="rId17"/>
    <p:sldId id="278" r:id="rId18"/>
    <p:sldId id="283" r:id="rId19"/>
    <p:sldId id="284" r:id="rId20"/>
    <p:sldId id="286" r:id="rId21"/>
    <p:sldId id="285" r:id="rId22"/>
  </p:sldIdLst>
  <p:sldSz cx="7559675" cy="106918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1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336" userDrawn="1">
          <p15:clr>
            <a:srgbClr val="A4A3A4"/>
          </p15:clr>
        </p15:guide>
        <p15:guide id="5" pos="2494" userDrawn="1">
          <p15:clr>
            <a:srgbClr val="A4A3A4"/>
          </p15:clr>
        </p15:guide>
        <p15:guide id="6" orient="horz" pos="4229" userDrawn="1">
          <p15:clr>
            <a:srgbClr val="A4A3A4"/>
          </p15:clr>
        </p15:guide>
        <p15:guide id="7" orient="horz" pos="1009" userDrawn="1">
          <p15:clr>
            <a:srgbClr val="A4A3A4"/>
          </p15:clr>
        </p15:guide>
        <p15:guide id="8" orient="horz" pos="1145" userDrawn="1">
          <p15:clr>
            <a:srgbClr val="A4A3A4"/>
          </p15:clr>
        </p15:guide>
        <p15:guide id="9" orient="horz" pos="6180" userDrawn="1">
          <p15:clr>
            <a:srgbClr val="A4A3A4"/>
          </p15:clr>
        </p15:guide>
        <p15:guide id="10" orient="horz" pos="442" userDrawn="1">
          <p15:clr>
            <a:srgbClr val="A4A3A4"/>
          </p15:clr>
        </p15:guide>
        <p15:guide id="11" pos="340" userDrawn="1">
          <p15:clr>
            <a:srgbClr val="A4A3A4"/>
          </p15:clr>
        </p15:guide>
        <p15:guide id="12" orient="horz" pos="1349" userDrawn="1">
          <p15:clr>
            <a:srgbClr val="A4A3A4"/>
          </p15:clr>
        </p15:guide>
        <p15:guide id="13" pos="453" userDrawn="1">
          <p15:clr>
            <a:srgbClr val="A4A3A4"/>
          </p15:clr>
        </p15:guide>
        <p15:guide id="14" pos="2789" userDrawn="1">
          <p15:clr>
            <a:srgbClr val="A4A3A4"/>
          </p15:clr>
        </p15:guide>
        <p15:guide id="15" orient="horz" pos="124" userDrawn="1">
          <p15:clr>
            <a:srgbClr val="A4A3A4"/>
          </p15:clr>
        </p15:guide>
        <p15:guide id="16" pos="4649" userDrawn="1">
          <p15:clr>
            <a:srgbClr val="A4A3A4"/>
          </p15:clr>
        </p15:guide>
        <p15:guide id="17" orient="horz" pos="6633" userDrawn="1">
          <p15:clr>
            <a:srgbClr val="A4A3A4"/>
          </p15:clr>
        </p15:guide>
        <p15:guide id="18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719C"/>
    <a:srgbClr val="6A94B5"/>
    <a:srgbClr val="7E493E"/>
    <a:srgbClr val="4E2D26"/>
    <a:srgbClr val="958A68"/>
    <a:srgbClr val="677335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558" y="86"/>
      </p:cViewPr>
      <p:guideLst>
        <p:guide orient="horz" pos="4071"/>
        <p:guide pos="113"/>
        <p:guide pos="4536"/>
        <p:guide pos="2336"/>
        <p:guide pos="2494"/>
        <p:guide orient="horz" pos="4229"/>
        <p:guide orient="horz" pos="1009"/>
        <p:guide orient="horz" pos="1145"/>
        <p:guide orient="horz" pos="6180"/>
        <p:guide orient="horz" pos="442"/>
        <p:guide pos="340"/>
        <p:guide orient="horz" pos="1349"/>
        <p:guide pos="453"/>
        <p:guide pos="2789"/>
        <p:guide orient="horz" pos="124"/>
        <p:guide pos="4649"/>
        <p:guide orient="horz" pos="663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FC8C-2DFC-4CF6-B073-0B2C14FFE80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8D3AF-C947-433C-99E7-9A16342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3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D3AF-C947-433C-99E7-9A16342CFE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D3AF-C947-433C-99E7-9A16342CFE0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1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0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54606" y="888510"/>
            <a:ext cx="1010910" cy="141245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1877" y="888510"/>
            <a:ext cx="2938233" cy="141245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6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3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1878" y="4437599"/>
            <a:ext cx="1974571" cy="105754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90945" y="4437599"/>
            <a:ext cx="1974571" cy="105754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6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8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7181-B48A-491A-ACCD-16C1F5D3F7D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5138-F7A7-4533-A1C1-C1E0DFA7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pandus.su/upload/shop_5/1/9/5/item_195/shop_items_catalog_image195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4223" r="1584" b="18133"/>
          <a:stretch/>
        </p:blipFill>
        <p:spPr>
          <a:xfrm>
            <a:off x="179389" y="201079"/>
            <a:ext cx="7200899" cy="689268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9388" y="6713539"/>
            <a:ext cx="7200900" cy="38163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8775" y="10209375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775" y="7446287"/>
            <a:ext cx="6363110" cy="10396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8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КАПИТАЛЬНЫЙ </a:t>
            </a:r>
          </a:p>
          <a:p>
            <a:pPr>
              <a:lnSpc>
                <a:spcPct val="80000"/>
              </a:lnSpc>
            </a:pPr>
            <a:r>
              <a:rPr lang="ru-RU" sz="38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РЕМОНТ ПОДЪЕЗДОВ</a:t>
            </a:r>
            <a:endParaRPr lang="ru-RU" sz="2600" dirty="0" smtClean="0">
              <a:solidFill>
                <a:schemeClr val="bg1"/>
              </a:solidFill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775" y="8426474"/>
            <a:ext cx="6363110" cy="14219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 РАМКАХ РЕАЛИЗАЦИИ РЕГИОНАЛЬНОЙ ПРОГРАММЫ КАПИТАЛЬНОГО РЕМОНТА ОБЩЕГО ИМУЩЕСТВА В МНОГОКВАРТИРНЫХ ДОМАХ НА ТЕРРИТОРИИ ГОРОДА МОСКВЫ</a:t>
            </a:r>
            <a:endParaRPr lang="ru-RU" sz="2400" dirty="0" smtClean="0">
              <a:solidFill>
                <a:schemeClr val="bg1"/>
              </a:solidFill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3806" y="1747007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1232" y="1733026"/>
            <a:ext cx="48693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ТЕХНИЧЕСКИЕ ХАРАКТЕРИСТИКИ НАПОЛЬНОЙ ПЛИТКИ</a:t>
            </a:r>
            <a:endParaRPr lang="ru-RU" sz="1100" dirty="0"/>
          </a:p>
        </p:txBody>
      </p:sp>
      <p:sp>
        <p:nvSpPr>
          <p:cNvPr id="13" name="Овал 12"/>
          <p:cNvSpPr/>
          <p:nvPr/>
        </p:nvSpPr>
        <p:spPr>
          <a:xfrm>
            <a:off x="508913" y="4857598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1232" y="4627575"/>
            <a:ext cx="361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СОСТАВ РАБОТ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1232" y="4857598"/>
            <a:ext cx="60343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Восстановление плиточного покрытия: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Демонтаж старой плитки.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Подготовка основания (устройство выравнивающей стяжки).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Нанесение клеевого состава и монтаж плиточного покрытия.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Восстановление бетонных полов: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Восстановление эксплуатационных свойств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при помощи наливного полиуретанового пола по бетонной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стяжке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или локальный ремонт бетонного основания.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Восстановление ступеней и лестничных площадок: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Ремонт ступеней и лестничных площадок, имеющих сколы и выбоины производить бетонными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растворами с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высокой степенью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адгезии.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Заделку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трещин, углублений, выбоин и сколов в конструкциях лестниц следует производить с применением материалов, аналогичных материалу конструкций;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 каменных ступенях повреждённые места следует вырубать и заделывать вставками из камня.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Недопустимо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проводить восстановление геометрии ступеней металлическим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уголком.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Недопустимо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устройство перепадов покрытия пола по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высоте.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03400"/>
              </p:ext>
            </p:extLst>
          </p:nvPr>
        </p:nvGraphicFramePr>
        <p:xfrm>
          <a:off x="734944" y="2005221"/>
          <a:ext cx="6422793" cy="2535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94"/>
                <a:gridCol w="1925619"/>
                <a:gridCol w="1807285"/>
                <a:gridCol w="1118795"/>
              </a:tblGrid>
              <a:tr h="31030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ТИП: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Керамогранит</a:t>
                      </a:r>
                      <a:endParaRPr lang="ru-RU" sz="12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30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Продольный коэффициент сцепления 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0,6-0,75 кН/кН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72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ТОЛЩИНА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мм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зоне начина со второго этажа; 12 мм входная группа и первый этаж.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зависимости </a:t>
                      </a:r>
                      <a:b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 зоны интенсивности истирающего воздействия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условиях сырой погоды и отрицательных температур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</a:t>
                      </a:r>
                      <a:b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0,4 кН/кН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309">
                <a:tc>
                  <a:txBody>
                    <a:bodyPr/>
                    <a:lstStyle/>
                    <a:p>
                      <a:pPr marL="0" marR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КЛАСС ИЗНОСОСТОЙКОСТИ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менее 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PEI III 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1 500 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циклов истирания</a:t>
                      </a:r>
                      <a:endParaRPr lang="ru-RU" sz="12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КОЭФФИЦИЕНТ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ТРЕНИЯ (скользкость)</a:t>
                      </a:r>
                      <a:endParaRPr lang="ru-RU" sz="12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ru-RU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20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менее 0,75</a:t>
                      </a:r>
                      <a:endParaRPr lang="ru-RU" sz="20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2666" y="8904050"/>
            <a:ext cx="603434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ГОСТ Р 56379-2015 «Полы. Метод испытания несущей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способности» 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ГОСТ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 55908-2013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«Полы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. Метод оценки скользкости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покрытия»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ГОСТ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 52165-2003 «Материалы лакокрасочные. Лаки. Общие технические условия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»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ГОСТ 6141-91 «Плитки керамические глазурованные для внутренней облицовки стен. Технические условия»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1232" y="8596273"/>
            <a:ext cx="361105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НОРМАТИВНАЯ БАЗА</a:t>
            </a:r>
            <a:endParaRPr lang="ru-RU" sz="1100" dirty="0"/>
          </a:p>
        </p:txBody>
      </p:sp>
      <p:sp>
        <p:nvSpPr>
          <p:cNvPr id="17" name="Овал 16"/>
          <p:cNvSpPr/>
          <p:nvPr/>
        </p:nvSpPr>
        <p:spPr>
          <a:xfrm>
            <a:off x="555918" y="8596273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07244" y="394409"/>
            <a:ext cx="5033671" cy="452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НАПОЛЬНОЕ ПОКРЫТИЕ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388" y="37717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481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44" y="382714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ПОКРАСКА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СТЕН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10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>
          <a:xfrm>
            <a:off x="395288" y="1816555"/>
            <a:ext cx="6805612" cy="46487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1" b="2473"/>
          <a:stretch/>
        </p:blipFill>
        <p:spPr>
          <a:xfrm>
            <a:off x="358776" y="6709025"/>
            <a:ext cx="3358737" cy="310279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9"/>
          <a:stretch/>
        </p:blipFill>
        <p:spPr>
          <a:xfrm>
            <a:off x="3963956" y="6712772"/>
            <a:ext cx="3236944" cy="309797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flipH="1">
            <a:off x="472322" y="1945456"/>
            <a:ext cx="6615029" cy="4392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72322" y="6856432"/>
            <a:ext cx="3109974" cy="2808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090924" y="6856432"/>
            <a:ext cx="2996426" cy="2808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1920" y="1747064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7019" y="1704367"/>
            <a:ext cx="361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ТЕХНИЧЕСКИЕ ХАРАКТЕРИСТИКИ</a:t>
            </a:r>
            <a:endParaRPr lang="ru-RU" sz="1100" dirty="0"/>
          </a:p>
        </p:txBody>
      </p:sp>
      <p:sp>
        <p:nvSpPr>
          <p:cNvPr id="13" name="Овал 12"/>
          <p:cNvSpPr/>
          <p:nvPr/>
        </p:nvSpPr>
        <p:spPr>
          <a:xfrm>
            <a:off x="544366" y="6565546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7019" y="6524674"/>
            <a:ext cx="4809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СОСТАВ РАБОТ ПО ПОКРАСКЕ СТЕН И ПОТОЛКОВ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7019" y="6791577"/>
            <a:ext cx="623267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Aft>
                <a:spcPts val="600"/>
              </a:spcAft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Произвести зачистку старой поверхности.</a:t>
            </a:r>
          </a:p>
          <a:p>
            <a:pPr marL="180000" indent="-180000">
              <a:spcAft>
                <a:spcPts val="600"/>
              </a:spcAft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Осуществить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огрунтовку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зачищенных участков с применением грунтовочного материала.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80000" indent="-180000">
              <a:spcAft>
                <a:spcPts val="600"/>
              </a:spcAft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Краска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используемая для ремонта должна быть интерьерная моющаяся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использованием колера.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80000" indent="-180000">
              <a:spcAft>
                <a:spcPts val="600"/>
              </a:spcAft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необходимости нанесение штукатурного слоя специальным шпателем для создания фактурного слоя.</a:t>
            </a:r>
          </a:p>
          <a:p>
            <a:pPr marL="180000" indent="-180000">
              <a:spcAft>
                <a:spcPts val="600"/>
              </a:spcAft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выполнении работ по оштукатуриванию и окрашиванию поверхностей необходимо предварительно демонтировать осветительные приборы и наличники дверных проемов.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ОСОБЫЕ ТРЕБОВАНИЯ.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Стены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потолки, нижние плоскости лестничных маршей должны быть окрашены водным составом, устойчивым к стиранию, не имеющим «мелового» эффекта, обладающим водоотталкивающими свойствами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непрокрасы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разнооттеночность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не допускаются),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 допускаются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просвечивание нижележащих слоев краски, отслоения, пятна, потеки. Требуются наличие нумерации этажей и отведение «сапожка» или восстановление плинтуса из керамической плитки. Участки стен за почтовыми ящиками и отопительными приборами должны также быть зачищены, грунтованы, оштукатурены и окрашены.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7019" y="2012144"/>
            <a:ext cx="5966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КРАСКА ИНТЕРЬЕРНАЯ МОЮЩАЯСЯ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«СУПЕРБЕЛАЯ» ВД-АК-1180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ТИП ПОВЕРХНОСТИ: МАТОВАЯ ВЛАГОСТОЙКАЯ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51718"/>
              </p:ext>
            </p:extLst>
          </p:nvPr>
        </p:nvGraphicFramePr>
        <p:xfrm>
          <a:off x="867281" y="2487457"/>
          <a:ext cx="5959968" cy="122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978"/>
                <a:gridCol w="2733990"/>
              </a:tblGrid>
              <a:tr h="3068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НАНЕСЕНИЯ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кистью, валиком или краскопультом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8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ДОБАВЛЕНИЕ КОЛЕРОВОЧНОЙ ПАСТЫ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более 15% 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8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280 г/м</a:t>
                      </a:r>
                      <a:r>
                        <a:rPr lang="ru-RU" sz="120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в 2 слоя</a:t>
                      </a:r>
                      <a:endParaRPr lang="ru-RU" sz="12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8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СЛОЕВ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Овал 22"/>
          <p:cNvSpPr/>
          <p:nvPr/>
        </p:nvSpPr>
        <p:spPr>
          <a:xfrm>
            <a:off x="541920" y="4004346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97019" y="3922600"/>
            <a:ext cx="361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ЦВЕТОВОЕ РЕШЕНИЕ СТЕН / «САПОЖОК»</a:t>
            </a:r>
          </a:p>
        </p:txBody>
      </p:sp>
      <p:sp>
        <p:nvSpPr>
          <p:cNvPr id="76" name="Овал 75"/>
          <p:cNvSpPr/>
          <p:nvPr/>
        </p:nvSpPr>
        <p:spPr>
          <a:xfrm>
            <a:off x="1519022" y="4258815"/>
            <a:ext cx="980226" cy="980226"/>
          </a:xfrm>
          <a:prstGeom prst="ellipse">
            <a:avLst/>
          </a:prstGeom>
          <a:solidFill>
            <a:srgbClr val="6B695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76739" y="4258815"/>
            <a:ext cx="980225" cy="980225"/>
          </a:xfrm>
          <a:prstGeom prst="ellipse">
            <a:avLst/>
          </a:prstGeom>
          <a:solidFill>
            <a:srgbClr val="E7E4D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363015" y="4258815"/>
            <a:ext cx="979200" cy="979200"/>
          </a:xfrm>
          <a:prstGeom prst="ellipse">
            <a:avLst/>
          </a:prstGeom>
          <a:solidFill>
            <a:srgbClr val="66825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719671" y="4258815"/>
            <a:ext cx="979200" cy="979200"/>
          </a:xfrm>
          <a:prstGeom prst="ellipse">
            <a:avLst/>
          </a:prstGeom>
          <a:solidFill>
            <a:srgbClr val="D6EE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260793" y="4258815"/>
            <a:ext cx="979200" cy="979200"/>
          </a:xfrm>
          <a:prstGeom prst="ellipse">
            <a:avLst/>
          </a:prstGeom>
          <a:solidFill>
            <a:srgbClr val="7E8B9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575500" y="4258815"/>
            <a:ext cx="979200" cy="979200"/>
          </a:xfrm>
          <a:prstGeom prst="ellipse">
            <a:avLst/>
          </a:prstGeom>
          <a:solidFill>
            <a:srgbClr val="E6EBE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519535" y="5273876"/>
            <a:ext cx="979200" cy="979200"/>
          </a:xfrm>
          <a:prstGeom prst="ellipse">
            <a:avLst/>
          </a:prstGeom>
          <a:solidFill>
            <a:srgbClr val="3481B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77251" y="5273876"/>
            <a:ext cx="979200" cy="979200"/>
          </a:xfrm>
          <a:prstGeom prst="ellipse">
            <a:avLst/>
          </a:prstGeom>
          <a:solidFill>
            <a:srgbClr val="BDE7F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363015" y="5273876"/>
            <a:ext cx="979200" cy="979200"/>
          </a:xfrm>
          <a:prstGeom prst="ellipse">
            <a:avLst/>
          </a:prstGeom>
          <a:solidFill>
            <a:srgbClr val="756F6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719671" y="5273876"/>
            <a:ext cx="979200" cy="979200"/>
          </a:xfrm>
          <a:prstGeom prst="ellipse">
            <a:avLst/>
          </a:prstGeom>
          <a:solidFill>
            <a:srgbClr val="F5EFE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260793" y="5273876"/>
            <a:ext cx="979200" cy="979200"/>
          </a:xfrm>
          <a:prstGeom prst="ellipse">
            <a:avLst/>
          </a:prstGeom>
          <a:solidFill>
            <a:srgbClr val="8189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4575500" y="5273876"/>
            <a:ext cx="979200" cy="979200"/>
          </a:xfrm>
          <a:prstGeom prst="ellipse">
            <a:avLst/>
          </a:prstGeom>
          <a:solidFill>
            <a:srgbClr val="D7EAE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099149" y="4536829"/>
            <a:ext cx="516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6B695F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rgbClr val="6B695F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rgbClr val="6B695F"/>
                </a:solidFill>
                <a:ea typeface="Calibri" panose="020F0502020204030204" pitchFamily="34" charset="0"/>
              </a:rPr>
              <a:t>780-1</a:t>
            </a:r>
            <a:endParaRPr lang="ru-RU" sz="1100" dirty="0">
              <a:solidFill>
                <a:srgbClr val="6B695F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875130" y="4536829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7039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730439" y="4536829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6011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949199" y="4536829"/>
            <a:ext cx="516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66825B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rgbClr val="66825B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rgbClr val="66825B"/>
                </a:solidFill>
                <a:ea typeface="Calibri" panose="020F0502020204030204" pitchFamily="34" charset="0"/>
              </a:rPr>
              <a:t>210-6</a:t>
            </a:r>
            <a:endParaRPr lang="ru-RU" sz="1100" dirty="0">
              <a:solidFill>
                <a:srgbClr val="66825B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606954" y="4536829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7000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806856" y="4536829"/>
            <a:ext cx="516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7E8B92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rgbClr val="7E8B92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rgbClr val="7E8B92"/>
                </a:solidFill>
                <a:ea typeface="Calibri" panose="020F0502020204030204" pitchFamily="34" charset="0"/>
              </a:rPr>
              <a:t>110-1</a:t>
            </a:r>
            <a:endParaRPr lang="ru-RU" sz="1100" dirty="0">
              <a:solidFill>
                <a:srgbClr val="7E8B92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875130" y="5526157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5012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099149" y="5526157"/>
            <a:ext cx="516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3481B8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rgbClr val="3481B8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rgbClr val="3481B8"/>
                </a:solidFill>
                <a:ea typeface="Calibri" panose="020F0502020204030204" pitchFamily="34" charset="0"/>
              </a:rPr>
              <a:t>190-2</a:t>
            </a:r>
            <a:endParaRPr lang="ru-RU" sz="1100" dirty="0">
              <a:solidFill>
                <a:srgbClr val="3481B8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730439" y="5526157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</a:t>
            </a:r>
            <a:endParaRPr lang="ru-RU" sz="11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7006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949199" y="5526157"/>
            <a:ext cx="516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756F61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rgbClr val="756F61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rgbClr val="756F61"/>
                </a:solidFill>
                <a:ea typeface="Calibri" panose="020F0502020204030204" pitchFamily="34" charset="0"/>
              </a:rPr>
              <a:t>150-2</a:t>
            </a:r>
            <a:endParaRPr lang="ru-RU" sz="1100" dirty="0">
              <a:solidFill>
                <a:srgbClr val="756F6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06954" y="5526157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7033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806856" y="5526157"/>
            <a:ext cx="516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818979"/>
                </a:solidFill>
                <a:ea typeface="Calibri" panose="020F0502020204030204" pitchFamily="34" charset="0"/>
              </a:rPr>
              <a:t>RAL </a:t>
            </a:r>
            <a:endParaRPr lang="ru-RU" sz="1100" dirty="0" smtClean="0">
              <a:solidFill>
                <a:srgbClr val="818979"/>
              </a:solidFill>
              <a:ea typeface="Calibri" panose="020F0502020204030204" pitchFamily="34" charset="0"/>
            </a:endParaRPr>
          </a:p>
          <a:p>
            <a:r>
              <a:rPr lang="ru-RU" sz="1100" dirty="0" smtClean="0">
                <a:solidFill>
                  <a:srgbClr val="818979"/>
                </a:solidFill>
                <a:ea typeface="Calibri" panose="020F0502020204030204" pitchFamily="34" charset="0"/>
              </a:rPr>
              <a:t>210-4</a:t>
            </a:r>
            <a:endParaRPr lang="ru-RU" sz="1100" dirty="0">
              <a:solidFill>
                <a:srgbClr val="81897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7244" y="382714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ПОКРАСКА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СТЕН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20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12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7244" y="383010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СЕКЦИОННЫЙ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ПОЧТОВЫЙ ЯЩИК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080225"/>
            <a:ext cx="3143066" cy="4226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968763"/>
            <a:ext cx="3127174" cy="416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03" y="6738062"/>
            <a:ext cx="2919468" cy="24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13</a:t>
            </a:r>
          </a:p>
        </p:txBody>
      </p:sp>
      <p:sp>
        <p:nvSpPr>
          <p:cNvPr id="10" name="Овал 9"/>
          <p:cNvSpPr/>
          <p:nvPr/>
        </p:nvSpPr>
        <p:spPr>
          <a:xfrm>
            <a:off x="545131" y="1747064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7842" y="1704367"/>
            <a:ext cx="361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ТЕХНИЧЕСКИЕ ХАРАКТЕРИСТИКИ</a:t>
            </a:r>
            <a:endParaRPr lang="ru-RU" sz="1100" dirty="0"/>
          </a:p>
        </p:txBody>
      </p:sp>
      <p:sp>
        <p:nvSpPr>
          <p:cNvPr id="13" name="Овал 12"/>
          <p:cNvSpPr/>
          <p:nvPr/>
        </p:nvSpPr>
        <p:spPr>
          <a:xfrm>
            <a:off x="545131" y="6438251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842" y="6397377"/>
            <a:ext cx="361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СОСТАВ РАБОТ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7842" y="6762394"/>
            <a:ext cx="470710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Bef>
                <a:spcPts val="600"/>
              </a:spcBef>
              <a:buFontTx/>
              <a:buAutoNum type="arabicPeriod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Демонтаж секционных стальных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почтовых ящиков.</a:t>
            </a:r>
          </a:p>
          <a:p>
            <a:pPr marL="216000" indent="-216000">
              <a:spcBef>
                <a:spcPts val="600"/>
              </a:spcBef>
              <a:buFontTx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Монтаж с креплением к стенам лестничных клеток новых стальных секционных почтовых ящиков.</a:t>
            </a:r>
          </a:p>
          <a:p>
            <a:pPr marL="216000" indent="-216000">
              <a:spcBef>
                <a:spcPts val="600"/>
              </a:spcBef>
              <a:buFontTx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Установка номерных табличек для этажа, подъезда.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16000" indent="-216000">
              <a:spcBef>
                <a:spcPts val="600"/>
              </a:spcBef>
              <a:buFontTx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Замена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или установка информационной доски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216000" indent="-216000"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5</a:t>
            </a:r>
            <a:r>
              <a:rPr lang="ru-RU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*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. После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монтажа почтовых ящиков и расклейки номерных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шильдиков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комплекты ключей будут переданы в управляющую компанию.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3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87345"/>
              </p:ext>
            </p:extLst>
          </p:nvPr>
        </p:nvGraphicFramePr>
        <p:xfrm>
          <a:off x="545131" y="2168974"/>
          <a:ext cx="6662677" cy="293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753"/>
                <a:gridCol w="2127585"/>
                <a:gridCol w="1310398"/>
                <a:gridCol w="2020941"/>
              </a:tblGrid>
              <a:tr h="6776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ТОЛЩИНА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0,7-0,9 мм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ВЕС (КГ)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6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НОМЕР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шильда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металлическая серебристая табличка, размером 6х3 см с нанесением цифр красным красителем на </a:t>
                      </a:r>
                      <a:r>
                        <a:rPr lang="ru-RU" sz="12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самоклеющейся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основе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ОКРАС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порошковый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35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ЯЧЕЕК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4-6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ТИП ЗАМКА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ключевой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6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ГАБАРИТЫ</a:t>
                      </a:r>
                      <a:r>
                        <a:rPr lang="en-US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(мм)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565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370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180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ЦВЕТ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5244805" y="4488290"/>
            <a:ext cx="979200" cy="979200"/>
          </a:xfrm>
          <a:prstGeom prst="ellipse">
            <a:avLst/>
          </a:prstGeom>
          <a:solidFill>
            <a:srgbClr val="C3C3C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24777" y="4847085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7035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37355" y="4512121"/>
            <a:ext cx="979200" cy="979200"/>
          </a:xfrm>
          <a:prstGeom prst="ellipse">
            <a:avLst/>
          </a:prstGeom>
          <a:solidFill>
            <a:srgbClr val="6B665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96242" y="4847085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7032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44" y="383010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СЕКЦИОННЫЙ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ПОЧТОВЫЙ ЯЩИК</a:t>
            </a:r>
          </a:p>
        </p:txBody>
      </p:sp>
    </p:spTree>
    <p:extLst>
      <p:ext uri="{BB962C8B-B14F-4D97-AF65-F5344CB8AC3E}">
        <p14:creationId xmlns:p14="http://schemas.microsoft.com/office/powerpoint/2010/main" val="35592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3" y="1822779"/>
            <a:ext cx="3254539" cy="3254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30" y="1823390"/>
            <a:ext cx="3253436" cy="32534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14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7244" y="380520"/>
            <a:ext cx="5033671" cy="452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СЛАБОТОЧНЫЕ СЕТИ</a:t>
            </a:r>
            <a:endParaRPr lang="ru-RU" dirty="0" smtClean="0">
              <a:solidFill>
                <a:schemeClr val="bg1"/>
              </a:solidFill>
              <a:latin typeface="+mj-lt"/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364508" y="1691916"/>
            <a:ext cx="6731491" cy="3695034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377955" y="1817688"/>
            <a:ext cx="6836390" cy="346457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==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2" y="5480691"/>
            <a:ext cx="6815340" cy="455981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 flipH="1">
            <a:off x="472323" y="5594685"/>
            <a:ext cx="6615029" cy="432634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15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5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44" y="380520"/>
            <a:ext cx="5033671" cy="452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СЛАБОТОЧНЫЕ СЕТИ</a:t>
            </a:r>
            <a:endParaRPr lang="ru-RU" dirty="0" smtClean="0">
              <a:solidFill>
                <a:schemeClr val="bg1"/>
              </a:solidFill>
              <a:latin typeface="+mj-lt"/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9274" y="1747064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14688" y="1704367"/>
            <a:ext cx="508623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ТЕХНИЧЕСКИЕ ХАРАКТЕРИСТИКИ применяемых материалов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Коробки распределительные пластиковые, для открытой проводки, степень защиты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IP55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Кабель-каналы (60×40 мм, 20×10 мм)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Толщина стенки кабель-канала (от 0,55 мм) для прочности конструкции.</a:t>
            </a:r>
          </a:p>
        </p:txBody>
      </p:sp>
      <p:sp>
        <p:nvSpPr>
          <p:cNvPr id="20" name="Овал 19"/>
          <p:cNvSpPr/>
          <p:nvPr/>
        </p:nvSpPr>
        <p:spPr>
          <a:xfrm>
            <a:off x="551719" y="3070053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14688" y="3029179"/>
            <a:ext cx="361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СОСТАВ РАБОТ</a:t>
            </a:r>
            <a:endParaRPr lang="ru-RU" sz="11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4689" y="3336956"/>
            <a:ext cx="545276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Прокладка пластиковых кабель-каналов по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бетонному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основанию. 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Укладка проводов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кабеля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сечением до 6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мм</a:t>
            </a:r>
            <a:r>
              <a:rPr lang="ru-RU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200" baseline="300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Затягивание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проводов слаботочных сетей, не относящихся к капитальному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ремонту,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 короба и замена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распределительных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щитков.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Проводка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слаботочных сетей должна быть убрана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короба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при условии технической возможности.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Прокладка слаботочных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систем в местах эвакуации производить согласно Свод правил СП 134.13330.2012.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16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6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43" y="381189"/>
            <a:ext cx="6281609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РАБОТЫ ВЫПОЛНЯЕМЫЕ</a:t>
            </a:r>
            <a:b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ПРИ РЕМОНТЕ ДОПОЛНИТЕЛЬНЫХ ЭЛЕМЕНТОВ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561120" y="1778551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0188" y="1736986"/>
            <a:ext cx="361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СОСТАВ РАБОТ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0188" y="2056874"/>
            <a:ext cx="623267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ПРАВИЛА ПРИЁМКИ ВЫПОЛНЕННЫХ РАБОТ ПРИ ЗАМЕНЕ ДОПОЛНИТЕЛЬНЫХ ЭЛЕМЕНТОВ ПОДЪЕЗДА: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РЕМОНТ ПОРУЧНЕЙ ЛЕСТНИЦ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Деревянные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поручни, имеющие трещины и искривления, следует заменять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новыми.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Мелкие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повреждения (заусенцы, неровная поверхность) следует устранять путем зачистки поверхности или замены отдельных негодных частей вставками с последующей отделкой поручня.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При наличии поврежденных участков поливинилхлоридного материала поручней, необходимо заменить в полном объеме в пределах данного лестничного марша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Металлические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элементы ограждений лестниц следует окрашивать, предварительно очищая поверхности от ржавчины и наслоений старой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краски.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При отсутствии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или неудовлетворительном состоянии металлических конструкций поручня необходимо восстановить  утраченный элемент путем ремонта или локальной замены участка.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РЕМОНТ ДЕКОРАТИВНЫХ ЭЛЕМЕНТОВ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Элементы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нестандартных (уникальных) декоративных элементов отделки, заполнение технологических отверстий (ящики слаботочных линий,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вентиляционные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решетки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),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требующие проведения реставрационных работ, ремонтировать согласно правилам реставрации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РЕМОНТ СТУПЕНЕЙ ЛЕСТНИЦ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Применение бетонных смесей, тяжелого бетона на гранитном щебне с классом прочности В15 (М200) с адгезионной способностью не менее 2,0 Мпа.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Ремонт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оголённых частей рабочей арматуры тяжелыми бетонами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ИНФОРМАЦИОННЫЕ ОБОЗНАЧЕНИЯ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Установка номерных табличек для этажа подъезда.</a:t>
            </a:r>
          </a:p>
        </p:txBody>
      </p:sp>
      <p:sp>
        <p:nvSpPr>
          <p:cNvPr id="15" name="Овал 14"/>
          <p:cNvSpPr/>
          <p:nvPr/>
        </p:nvSpPr>
        <p:spPr>
          <a:xfrm>
            <a:off x="674135" y="7779050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0166" y="7778240"/>
            <a:ext cx="5715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ПЛИТКА ДЛЯ УСТРОЙСТВА НАСТЕННОГО ПОКРЫТИЯ ПЕРВЫХ ЭТАЖЕЙ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7150" y="8274915"/>
            <a:ext cx="581815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cs typeface="Times New Roman" panose="02020603050405020304" pitchFamily="18" charset="0"/>
              </a:rPr>
              <a:t>ТЕХНИЧЕСКИЕ ХАРАКТЕРИСТИКИ: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Тип плитки –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керамогранит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Размер – 20х30;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Цветовая гамма – аналогичная напольной плитки.</a:t>
            </a:r>
          </a:p>
        </p:txBody>
      </p:sp>
    </p:spTree>
    <p:extLst>
      <p:ext uri="{BB962C8B-B14F-4D97-AF65-F5344CB8AC3E}">
        <p14:creationId xmlns:p14="http://schemas.microsoft.com/office/powerpoint/2010/main" val="10404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17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7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44" y="381189"/>
            <a:ext cx="469763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ОКНА</a:t>
            </a:r>
            <a:b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В МЕСТАХ ОБЩЕГО ПОЛЬЗОВАНИЯ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6" y="2162971"/>
            <a:ext cx="1800000" cy="27137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35" y="2157755"/>
            <a:ext cx="2252836" cy="10325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7E135FF-9B2A-4F1B-AC21-713200D06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6" y="5526478"/>
            <a:ext cx="1800000" cy="10172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594713" y="495766"/>
            <a:ext cx="167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ГОСТ 23166-99</a:t>
            </a:r>
          </a:p>
          <a:p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ГОСТ 24866-99</a:t>
            </a:r>
          </a:p>
          <a:p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ГОСТ 30673-2013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09" y="3566161"/>
            <a:ext cx="2261772" cy="13953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 rot="16200000">
            <a:off x="112086" y="3386449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1 400 мм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59295" y="4901505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1 200 мм</a:t>
            </a: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1624526" y="3402540"/>
            <a:ext cx="21171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660 мм / 350 мм / 390 мм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59295" y="6564730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1 200 мм</a:t>
            </a: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2199703" y="5919847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700 мм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5710112" y="2557259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950 мм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44842" y="3211761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1 500 мм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44842" y="4995209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1 500 мм</a:t>
            </a: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5710112" y="4140734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900 / 350 мм</a:t>
            </a: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3177937" y="4140734"/>
            <a:ext cx="10013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1 250 мм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6903" y="7278643"/>
            <a:ext cx="5818151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cs typeface="Times New Roman" panose="02020603050405020304" pitchFamily="18" charset="0"/>
              </a:rPr>
              <a:t>ТЕХНИЧЕСКИЕ ХАРАКТЕРИСТИКИ: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Количество воздушных камер – 4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Количество камер стеклопакета – 2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Толщина армированного профиля – 1,2-1,5 мм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Толщина стенки профиля – не менее 2,5 мм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Коэффициент сопротивления теплопередаче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 менее 0,54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Классы изделия по показателям: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Звукоизоляция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класс А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Воздухопроницаемость – класс А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Водопроницаемость – класс А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Коэффициент пропускания света – Класс 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Долговечность эксплуатации стеклопакетов – не менее 20 лет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2008487" y="4088100"/>
            <a:ext cx="216458" cy="216458"/>
            <a:chOff x="2008487" y="3742387"/>
            <a:chExt cx="216458" cy="216458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2116716" y="3742387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>
              <a:off x="2116716" y="3739721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Равнобедренный треугольник 42"/>
          <p:cNvSpPr/>
          <p:nvPr/>
        </p:nvSpPr>
        <p:spPr>
          <a:xfrm rot="5400000">
            <a:off x="3768937" y="3824085"/>
            <a:ext cx="1226296" cy="878890"/>
          </a:xfrm>
          <a:custGeom>
            <a:avLst/>
            <a:gdLst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0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337352 w 689499"/>
              <a:gd name="connsiteY3" fmla="*/ 784195 h 787154"/>
              <a:gd name="connsiteX4" fmla="*/ 0 w 689499"/>
              <a:gd name="connsiteY4" fmla="*/ 787154 h 787154"/>
              <a:gd name="connsiteX0" fmla="*/ 337352 w 689499"/>
              <a:gd name="connsiteY0" fmla="*/ 784195 h 875635"/>
              <a:gd name="connsiteX1" fmla="*/ 0 w 689499"/>
              <a:gd name="connsiteY1" fmla="*/ 787154 h 875635"/>
              <a:gd name="connsiteX2" fmla="*/ 344750 w 689499"/>
              <a:gd name="connsiteY2" fmla="*/ 0 h 875635"/>
              <a:gd name="connsiteX3" fmla="*/ 689499 w 689499"/>
              <a:gd name="connsiteY3" fmla="*/ 787154 h 875635"/>
              <a:gd name="connsiteX4" fmla="*/ 428792 w 689499"/>
              <a:gd name="connsiteY4" fmla="*/ 875635 h 875635"/>
              <a:gd name="connsiteX0" fmla="*/ 337352 w 689499"/>
              <a:gd name="connsiteY0" fmla="*/ 784195 h 787154"/>
              <a:gd name="connsiteX1" fmla="*/ 0 w 689499"/>
              <a:gd name="connsiteY1" fmla="*/ 787154 h 787154"/>
              <a:gd name="connsiteX2" fmla="*/ 344750 w 689499"/>
              <a:gd name="connsiteY2" fmla="*/ 0 h 787154"/>
              <a:gd name="connsiteX3" fmla="*/ 689499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499" h="787154">
                <a:moveTo>
                  <a:pt x="0" y="787154"/>
                </a:moveTo>
                <a:lnTo>
                  <a:pt x="344750" y="0"/>
                </a:lnTo>
                <a:lnTo>
                  <a:pt x="689499" y="787154"/>
                </a:lnTo>
              </a:path>
            </a:pathLst>
          </a:custGeom>
          <a:noFill/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2"/>
          <p:cNvSpPr/>
          <p:nvPr/>
        </p:nvSpPr>
        <p:spPr>
          <a:xfrm rot="5400000">
            <a:off x="393302" y="3587725"/>
            <a:ext cx="1649470" cy="614058"/>
          </a:xfrm>
          <a:custGeom>
            <a:avLst/>
            <a:gdLst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0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337352 w 689499"/>
              <a:gd name="connsiteY3" fmla="*/ 784195 h 787154"/>
              <a:gd name="connsiteX4" fmla="*/ 0 w 689499"/>
              <a:gd name="connsiteY4" fmla="*/ 787154 h 787154"/>
              <a:gd name="connsiteX0" fmla="*/ 337352 w 689499"/>
              <a:gd name="connsiteY0" fmla="*/ 784195 h 875635"/>
              <a:gd name="connsiteX1" fmla="*/ 0 w 689499"/>
              <a:gd name="connsiteY1" fmla="*/ 787154 h 875635"/>
              <a:gd name="connsiteX2" fmla="*/ 344750 w 689499"/>
              <a:gd name="connsiteY2" fmla="*/ 0 h 875635"/>
              <a:gd name="connsiteX3" fmla="*/ 689499 w 689499"/>
              <a:gd name="connsiteY3" fmla="*/ 787154 h 875635"/>
              <a:gd name="connsiteX4" fmla="*/ 428792 w 689499"/>
              <a:gd name="connsiteY4" fmla="*/ 875635 h 875635"/>
              <a:gd name="connsiteX0" fmla="*/ 337352 w 689499"/>
              <a:gd name="connsiteY0" fmla="*/ 784195 h 787154"/>
              <a:gd name="connsiteX1" fmla="*/ 0 w 689499"/>
              <a:gd name="connsiteY1" fmla="*/ 787154 h 787154"/>
              <a:gd name="connsiteX2" fmla="*/ 344750 w 689499"/>
              <a:gd name="connsiteY2" fmla="*/ 0 h 787154"/>
              <a:gd name="connsiteX3" fmla="*/ 689499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499" h="787154">
                <a:moveTo>
                  <a:pt x="0" y="787154"/>
                </a:moveTo>
                <a:lnTo>
                  <a:pt x="344750" y="0"/>
                </a:lnTo>
                <a:lnTo>
                  <a:pt x="689499" y="787154"/>
                </a:lnTo>
              </a:path>
            </a:pathLst>
          </a:custGeom>
          <a:noFill/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534113" y="2462844"/>
            <a:ext cx="216458" cy="216458"/>
            <a:chOff x="2008487" y="3742387"/>
            <a:chExt cx="216458" cy="21645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2116716" y="3742387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16200000">
              <a:off x="2116716" y="3739721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Равнобедренный треугольник 42"/>
          <p:cNvSpPr/>
          <p:nvPr/>
        </p:nvSpPr>
        <p:spPr>
          <a:xfrm rot="16200000">
            <a:off x="1905679" y="2964365"/>
            <a:ext cx="418544" cy="629852"/>
          </a:xfrm>
          <a:custGeom>
            <a:avLst/>
            <a:gdLst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0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337352 w 689499"/>
              <a:gd name="connsiteY3" fmla="*/ 784195 h 787154"/>
              <a:gd name="connsiteX4" fmla="*/ 0 w 689499"/>
              <a:gd name="connsiteY4" fmla="*/ 787154 h 787154"/>
              <a:gd name="connsiteX0" fmla="*/ 337352 w 689499"/>
              <a:gd name="connsiteY0" fmla="*/ 784195 h 875635"/>
              <a:gd name="connsiteX1" fmla="*/ 0 w 689499"/>
              <a:gd name="connsiteY1" fmla="*/ 787154 h 875635"/>
              <a:gd name="connsiteX2" fmla="*/ 344750 w 689499"/>
              <a:gd name="connsiteY2" fmla="*/ 0 h 875635"/>
              <a:gd name="connsiteX3" fmla="*/ 689499 w 689499"/>
              <a:gd name="connsiteY3" fmla="*/ 787154 h 875635"/>
              <a:gd name="connsiteX4" fmla="*/ 428792 w 689499"/>
              <a:gd name="connsiteY4" fmla="*/ 875635 h 875635"/>
              <a:gd name="connsiteX0" fmla="*/ 337352 w 689499"/>
              <a:gd name="connsiteY0" fmla="*/ 784195 h 787154"/>
              <a:gd name="connsiteX1" fmla="*/ 0 w 689499"/>
              <a:gd name="connsiteY1" fmla="*/ 787154 h 787154"/>
              <a:gd name="connsiteX2" fmla="*/ 344750 w 689499"/>
              <a:gd name="connsiteY2" fmla="*/ 0 h 787154"/>
              <a:gd name="connsiteX3" fmla="*/ 689499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499" h="787154">
                <a:moveTo>
                  <a:pt x="0" y="787154"/>
                </a:moveTo>
                <a:lnTo>
                  <a:pt x="344750" y="0"/>
                </a:lnTo>
                <a:lnTo>
                  <a:pt x="689499" y="787154"/>
                </a:lnTo>
              </a:path>
            </a:pathLst>
          </a:custGeom>
          <a:noFill/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5387546" y="2534167"/>
            <a:ext cx="216458" cy="216458"/>
            <a:chOff x="2008487" y="3742387"/>
            <a:chExt cx="216458" cy="216458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116716" y="3742387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16200000">
              <a:off x="2116716" y="3739721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Равнобедренный треугольник 42"/>
          <p:cNvSpPr/>
          <p:nvPr/>
        </p:nvSpPr>
        <p:spPr>
          <a:xfrm rot="16200000">
            <a:off x="5353630" y="3385170"/>
            <a:ext cx="317552" cy="840728"/>
          </a:xfrm>
          <a:custGeom>
            <a:avLst/>
            <a:gdLst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0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337352 w 689499"/>
              <a:gd name="connsiteY3" fmla="*/ 784195 h 787154"/>
              <a:gd name="connsiteX4" fmla="*/ 0 w 689499"/>
              <a:gd name="connsiteY4" fmla="*/ 787154 h 787154"/>
              <a:gd name="connsiteX0" fmla="*/ 337352 w 689499"/>
              <a:gd name="connsiteY0" fmla="*/ 784195 h 875635"/>
              <a:gd name="connsiteX1" fmla="*/ 0 w 689499"/>
              <a:gd name="connsiteY1" fmla="*/ 787154 h 875635"/>
              <a:gd name="connsiteX2" fmla="*/ 344750 w 689499"/>
              <a:gd name="connsiteY2" fmla="*/ 0 h 875635"/>
              <a:gd name="connsiteX3" fmla="*/ 689499 w 689499"/>
              <a:gd name="connsiteY3" fmla="*/ 787154 h 875635"/>
              <a:gd name="connsiteX4" fmla="*/ 428792 w 689499"/>
              <a:gd name="connsiteY4" fmla="*/ 875635 h 875635"/>
              <a:gd name="connsiteX0" fmla="*/ 337352 w 689499"/>
              <a:gd name="connsiteY0" fmla="*/ 784195 h 787154"/>
              <a:gd name="connsiteX1" fmla="*/ 0 w 689499"/>
              <a:gd name="connsiteY1" fmla="*/ 787154 h 787154"/>
              <a:gd name="connsiteX2" fmla="*/ 344750 w 689499"/>
              <a:gd name="connsiteY2" fmla="*/ 0 h 787154"/>
              <a:gd name="connsiteX3" fmla="*/ 689499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499" h="787154">
                <a:moveTo>
                  <a:pt x="0" y="787154"/>
                </a:moveTo>
                <a:lnTo>
                  <a:pt x="344750" y="0"/>
                </a:lnTo>
                <a:lnTo>
                  <a:pt x="689499" y="787154"/>
                </a:lnTo>
              </a:path>
            </a:pathLst>
          </a:custGeom>
          <a:noFill/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5404882" y="4367744"/>
            <a:ext cx="216458" cy="216458"/>
            <a:chOff x="2008487" y="3742387"/>
            <a:chExt cx="216458" cy="216458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2116716" y="3742387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6200000">
              <a:off x="2116716" y="3739721"/>
              <a:ext cx="0" cy="216458"/>
            </a:xfrm>
            <a:prstGeom prst="line">
              <a:avLst/>
            </a:prstGeom>
            <a:ln w="12700" cap="rnd">
              <a:solidFill>
                <a:srgbClr val="41719C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Равнобедренный треугольник 42"/>
          <p:cNvSpPr/>
          <p:nvPr/>
        </p:nvSpPr>
        <p:spPr>
          <a:xfrm>
            <a:off x="888655" y="5663673"/>
            <a:ext cx="1541222" cy="751064"/>
          </a:xfrm>
          <a:custGeom>
            <a:avLst/>
            <a:gdLst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0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  <a:gd name="connsiteX3" fmla="*/ 337352 w 689499"/>
              <a:gd name="connsiteY3" fmla="*/ 784195 h 787154"/>
              <a:gd name="connsiteX4" fmla="*/ 0 w 689499"/>
              <a:gd name="connsiteY4" fmla="*/ 787154 h 787154"/>
              <a:gd name="connsiteX0" fmla="*/ 337352 w 689499"/>
              <a:gd name="connsiteY0" fmla="*/ 784195 h 875635"/>
              <a:gd name="connsiteX1" fmla="*/ 0 w 689499"/>
              <a:gd name="connsiteY1" fmla="*/ 787154 h 875635"/>
              <a:gd name="connsiteX2" fmla="*/ 344750 w 689499"/>
              <a:gd name="connsiteY2" fmla="*/ 0 h 875635"/>
              <a:gd name="connsiteX3" fmla="*/ 689499 w 689499"/>
              <a:gd name="connsiteY3" fmla="*/ 787154 h 875635"/>
              <a:gd name="connsiteX4" fmla="*/ 428792 w 689499"/>
              <a:gd name="connsiteY4" fmla="*/ 875635 h 875635"/>
              <a:gd name="connsiteX0" fmla="*/ 337352 w 689499"/>
              <a:gd name="connsiteY0" fmla="*/ 784195 h 787154"/>
              <a:gd name="connsiteX1" fmla="*/ 0 w 689499"/>
              <a:gd name="connsiteY1" fmla="*/ 787154 h 787154"/>
              <a:gd name="connsiteX2" fmla="*/ 344750 w 689499"/>
              <a:gd name="connsiteY2" fmla="*/ 0 h 787154"/>
              <a:gd name="connsiteX3" fmla="*/ 689499 w 689499"/>
              <a:gd name="connsiteY3" fmla="*/ 787154 h 787154"/>
              <a:gd name="connsiteX0" fmla="*/ 0 w 689499"/>
              <a:gd name="connsiteY0" fmla="*/ 787154 h 787154"/>
              <a:gd name="connsiteX1" fmla="*/ 344750 w 689499"/>
              <a:gd name="connsiteY1" fmla="*/ 0 h 787154"/>
              <a:gd name="connsiteX2" fmla="*/ 689499 w 689499"/>
              <a:gd name="connsiteY2" fmla="*/ 787154 h 78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499" h="787154">
                <a:moveTo>
                  <a:pt x="0" y="787154"/>
                </a:moveTo>
                <a:lnTo>
                  <a:pt x="344750" y="0"/>
                </a:lnTo>
                <a:lnTo>
                  <a:pt x="689499" y="787154"/>
                </a:lnTo>
              </a:path>
            </a:pathLst>
          </a:custGeom>
          <a:noFill/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6903" y="1724038"/>
            <a:ext cx="5818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cs typeface="Times New Roman" panose="02020603050405020304" pitchFamily="18" charset="0"/>
              </a:rPr>
              <a:t>ВАРИАЦИИ ОТКРЫВАНИЯ ФРАМУГ И ФОРТОЧЕК ПРОВЕТРИВАНИЯ</a:t>
            </a:r>
          </a:p>
        </p:txBody>
      </p:sp>
    </p:spTree>
    <p:extLst>
      <p:ext uri="{BB962C8B-B14F-4D97-AF65-F5344CB8AC3E}">
        <p14:creationId xmlns:p14="http://schemas.microsoft.com/office/powerpoint/2010/main" val="258026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18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835574" y="10285094"/>
            <a:ext cx="44734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8</a:t>
            </a:r>
          </a:p>
          <a:p>
            <a:pPr algn="r">
              <a:spcAft>
                <a:spcPts val="600"/>
              </a:spcAft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44" y="373505"/>
            <a:ext cx="469763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АДАПТАЦИЯ </a:t>
            </a:r>
            <a:b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ДЛЯ МАЛОМОБИЛЬНЫХ ГРУПП ГРАЖДАН (ПАНДУСЫ)</a:t>
            </a:r>
            <a:endParaRPr lang="ru-RU" dirty="0" smtClean="0">
              <a:solidFill>
                <a:schemeClr val="bg1"/>
              </a:solidFill>
              <a:latin typeface="+mj-lt"/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4713" y="495766"/>
            <a:ext cx="167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</a:rPr>
              <a:t>СП </a:t>
            </a:r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59.13330.2012</a:t>
            </a:r>
          </a:p>
          <a:p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СНиП 35-01-2001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</a:rPr>
              <a:t>ГОСТ Р 51261-99</a:t>
            </a:r>
            <a:endParaRPr lang="ru-RU" sz="14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5604" y="6485266"/>
            <a:ext cx="63483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cs typeface="Times New Roman" panose="02020603050405020304" pitchFamily="18" charset="0"/>
              </a:rPr>
              <a:t>ТЕХНИЧЕСКИЕ ХАРАКТЕРИСТИКИ: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Каркас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стальной уголок 73х43мм, 40х40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Настил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просечно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-вытяжной лист (ПВЛ-406) или рифленый стальной лист «Чечевица»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3 мм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Ограждение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– стойки ограждения нержавеющая труба AISI 304 Ø 38 мм, поручень – нержавеющая труба AISI 304 Ø 50,8 мм ригель — нержавеющая труба AISI 304 Ø 16 мм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Габариты пандуса: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ширина внешняя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1 250 мм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внутренняя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1 000 мм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уклон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1:12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Ограждение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двойной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тревмобезопасный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непрерывный поручень на уровне 90 см и 70 см, завершения поручня округлые выступают 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300 мм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за пределы пандуса, стойки ограждения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пандуса: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каждые 90 см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длины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монтируется 1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ригель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Максимальная нагрузка – 400 кг на 1 м</a:t>
            </a:r>
            <a:r>
              <a:rPr lang="ru-RU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ts val="600"/>
              </a:spcBef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1" name="Рисунок 40" descr="http://pandus.su/upload/shop_5/1/9/5/item_195/small_shop_items_catalog_image195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8" y="2434618"/>
            <a:ext cx="5997388" cy="3644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00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5" y="1833168"/>
            <a:ext cx="3355224" cy="5039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7244" y="379675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ДВЕРИ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ВХОДНОЙ ГРУППЫ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752884" y="491919"/>
            <a:ext cx="1973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ГОСТ 31173-2016 </a:t>
            </a:r>
          </a:p>
          <a:p>
            <a:r>
              <a:rPr lang="ru-RU" sz="1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Блоки дверные стальные. </a:t>
            </a:r>
          </a:p>
          <a:p>
            <a:r>
              <a:rPr lang="ru-RU" sz="1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Технические условия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388" y="380073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22043" y="8541025"/>
            <a:ext cx="621353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Полотно цельногнутое толщиной не менее 74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мм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лист 1,5 мм внутренний. Холоднокатаная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лист 1,5 мм наружный. Холоднокатаная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Окрас: полимер RAL порошок + покрытие порошковый лак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бесцветный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Стеклопакет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двойной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Доводчик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Apecs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Fuaro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Усилие на довод – до 350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кг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Электромагнитный замок</a:t>
            </a: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Ручка Скоба, планка</a:t>
            </a: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Наличники. С учетом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вставки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(при наличии)</a:t>
            </a:r>
          </a:p>
          <a:p>
            <a:pPr marL="144000" indent="-144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Установка фрамуги (вариант 3) и боковой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вставки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увеличенных дверных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проемах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9139" y="7236875"/>
            <a:ext cx="765110" cy="765110"/>
            <a:chOff x="519139" y="7236875"/>
            <a:chExt cx="765110" cy="765110"/>
          </a:xfrm>
        </p:grpSpPr>
        <p:sp>
          <p:nvSpPr>
            <p:cNvPr id="37" name="Овал 36"/>
            <p:cNvSpPr/>
            <p:nvPr/>
          </p:nvSpPr>
          <p:spPr>
            <a:xfrm>
              <a:off x="519139" y="7236875"/>
              <a:ext cx="765110" cy="765110"/>
            </a:xfrm>
            <a:prstGeom prst="ellipse">
              <a:avLst/>
            </a:prstGeom>
            <a:solidFill>
              <a:srgbClr val="78858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0057" y="7488625"/>
              <a:ext cx="7232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RAL </a:t>
              </a:r>
              <a:r>
                <a:rPr lang="ru-RU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7000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78471" y="7235091"/>
            <a:ext cx="765110" cy="765110"/>
            <a:chOff x="1437944" y="7235091"/>
            <a:chExt cx="765110" cy="765110"/>
          </a:xfrm>
        </p:grpSpPr>
        <p:sp>
          <p:nvSpPr>
            <p:cNvPr id="45" name="Овал 44"/>
            <p:cNvSpPr/>
            <p:nvPr/>
          </p:nvSpPr>
          <p:spPr>
            <a:xfrm>
              <a:off x="1437944" y="7235091"/>
              <a:ext cx="765110" cy="765110"/>
            </a:xfrm>
            <a:prstGeom prst="ellipse">
              <a:avLst/>
            </a:prstGeom>
            <a:solidFill>
              <a:srgbClr val="98A0A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458862" y="7486841"/>
              <a:ext cx="72327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RAL </a:t>
              </a:r>
              <a:r>
                <a:rPr lang="ru-RU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7040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65374" y="812622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630527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237803" y="7235091"/>
            <a:ext cx="765110" cy="765110"/>
            <a:chOff x="2391832" y="7235091"/>
            <a:chExt cx="765110" cy="765110"/>
          </a:xfrm>
        </p:grpSpPr>
        <p:sp>
          <p:nvSpPr>
            <p:cNvPr id="52" name="Овал 51"/>
            <p:cNvSpPr/>
            <p:nvPr/>
          </p:nvSpPr>
          <p:spPr>
            <a:xfrm>
              <a:off x="2391832" y="7235091"/>
              <a:ext cx="765110" cy="765110"/>
            </a:xfrm>
            <a:prstGeom prst="ellipse">
              <a:avLst/>
            </a:prstGeom>
            <a:solidFill>
              <a:srgbClr val="4E2D2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412748" y="7486841"/>
              <a:ext cx="72327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RAL </a:t>
              </a:r>
              <a:r>
                <a:rPr lang="ru-RU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8016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495680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3097135" y="7235091"/>
            <a:ext cx="765110" cy="765110"/>
            <a:chOff x="2391832" y="7235091"/>
            <a:chExt cx="765110" cy="765110"/>
          </a:xfrm>
        </p:grpSpPr>
        <p:sp>
          <p:nvSpPr>
            <p:cNvPr id="57" name="Овал 56"/>
            <p:cNvSpPr/>
            <p:nvPr/>
          </p:nvSpPr>
          <p:spPr>
            <a:xfrm>
              <a:off x="2391832" y="7235091"/>
              <a:ext cx="765110" cy="765110"/>
            </a:xfrm>
            <a:prstGeom prst="ellipse">
              <a:avLst/>
            </a:prstGeom>
            <a:solidFill>
              <a:srgbClr val="7E493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412750" y="7486841"/>
              <a:ext cx="72327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RAL </a:t>
              </a:r>
              <a:r>
                <a:rPr lang="ru-RU" sz="1100" dirty="0" smtClean="0">
                  <a:solidFill>
                    <a:schemeClr val="bg1"/>
                  </a:solidFill>
                  <a:ea typeface="Calibri" panose="020F0502020204030204" pitchFamily="34" charset="0"/>
                </a:rPr>
                <a:t>8002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3360833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7" y="1826340"/>
            <a:ext cx="1987200" cy="31431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7" y="5168966"/>
            <a:ext cx="1987200" cy="29808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47" y="2497414"/>
            <a:ext cx="336056" cy="15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19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19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388" y="372410"/>
            <a:ext cx="657567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АДАПТАЦИЯ </a:t>
            </a:r>
            <a:b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ДЛЯ СЛАБОВИДЯЩИХ ГРАЖДАН</a:t>
            </a:r>
            <a:b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(СВЕТООТРАЖАЮЩИЕ МАРКИРОВКИ И ТАКТИЛЬНЫЕ УКАЗАТЕЛИ)</a:t>
            </a:r>
          </a:p>
        </p:txBody>
      </p:sp>
      <p:pic>
        <p:nvPicPr>
          <p:cNvPr id="11" name="Рисунок 10" descr="Наклейка &quot;Желтая полоса&quot; противоскользящая, ширина 25 мм, м.п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63" y="1746875"/>
            <a:ext cx="1754757" cy="14108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50864" y="2173716"/>
            <a:ext cx="63569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Регламент: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 59.13330.2016 п.6.2.8.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проступях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краевых ступеней лестничных маршей должны быть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нанесены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одна или несколько противоскользящих полос,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контрастирующих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поверхностью ступени,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желтого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цвета,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шириной 0,08-0,1 м.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между краем контрастной полосы и краем проступи ступени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0,03 до 0,04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том случае, если лестница включает в себя несколько маршей, предупреждающая тактильная полоса обустраивается только перед верхней ступенью верхнего марша и нижней ступенью нижнего марша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-108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Контрастная маркировка ступеней предназначена для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слабовидящих граждан,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предупреждает о препятствии, противоскользящая поверхность защищает от падения.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" indent="-108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улице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прорезиненные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полосы, обрамлённые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металлическим алюминиевым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корпусом.</a:t>
            </a:r>
          </a:p>
          <a:p>
            <a:pPr marL="108000" indent="-108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ступенях в помещении применяются желтые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противоскользящие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контрастные полосы.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 descr="Тактильная плитка для помещений (ПВХ, 300х300 мм, конусообразные рифы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99" y="6492915"/>
            <a:ext cx="1870455" cy="10026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50864" y="6407331"/>
            <a:ext cx="61325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Тактильно-контрастные указатели (тактильная плитка)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Регламент СП 59.13330.2016 п.8.1.6., 8.3.3. ГОСТ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52875-2007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слабовидящих граждан на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путях движения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обустраиваются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направляющие тактильно-контрастные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указатели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шириной от 0,15 до 0,30 м с высотой рифов 4,0 мм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помещениях используется тактильная плитка из ПВХ или тактильные индикаторы (ПВХ, металл). Оба вида разметки наносится при помощи специального полиуретанового клея. В помещениях используется тактильная плитка 30х30см, на улице используется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бетонная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плитка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50х50см.</a:t>
            </a:r>
          </a:p>
        </p:txBody>
      </p:sp>
      <p:sp>
        <p:nvSpPr>
          <p:cNvPr id="12" name="Овал 11"/>
          <p:cNvSpPr/>
          <p:nvPr/>
        </p:nvSpPr>
        <p:spPr>
          <a:xfrm>
            <a:off x="561120" y="1778551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0188" y="1736986"/>
            <a:ext cx="4890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МАРКИРОВКА СТУПЕНЕЙ НА УЛИЦЕ И В ПОМЕЩЕНИИ</a:t>
            </a:r>
            <a:endParaRPr lang="ru-RU" sz="1400" b="1" dirty="0"/>
          </a:p>
        </p:txBody>
      </p:sp>
      <p:sp>
        <p:nvSpPr>
          <p:cNvPr id="15" name="Овал 14"/>
          <p:cNvSpPr/>
          <p:nvPr/>
        </p:nvSpPr>
        <p:spPr>
          <a:xfrm>
            <a:off x="561120" y="5983731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0188" y="5942166"/>
            <a:ext cx="4890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МАРКИРОВКА СТУПЕНЕЙ НА УЛИЦЕ И В ПОМЕЩЕНИИ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6751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17688"/>
            <a:ext cx="4788000" cy="423553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9388" y="381127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lIns="0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20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20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44" y="381189"/>
            <a:ext cx="6212696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ВХОДНАЯ ГРУППА </a:t>
            </a:r>
            <a:b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И ЕЕ АДАПТАЦИЯ ДЛЯ МАЛОМОБИЛЬНЫХ </a:t>
            </a:r>
            <a:br>
              <a:rPr lang="ru-RU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И СЛАБОВИДЯЩИХ ГРАЖДАН</a:t>
            </a:r>
          </a:p>
          <a:p>
            <a:endParaRPr lang="ru-RU" b="1" dirty="0" smtClean="0">
              <a:solidFill>
                <a:schemeClr val="bg1"/>
              </a:solidFill>
              <a:latin typeface="+mj-lt"/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05821" y="1728157"/>
            <a:ext cx="16534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 smtClean="0">
                <a:cs typeface="Times New Roman" panose="02020603050405020304" pitchFamily="18" charset="0"/>
              </a:rPr>
              <a:t>СХЕМАТИЧНОЕ ИЗОБРАЖЕНИЕ </a:t>
            </a:r>
            <a:r>
              <a:rPr lang="ru-RU" sz="1100" b="1" smtClean="0">
                <a:cs typeface="Times New Roman" panose="02020603050405020304" pitchFamily="18" charset="0"/>
              </a:rPr>
              <a:t>ВХОДНОЙ ГРУППЫ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5820" y="6283105"/>
            <a:ext cx="19744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 smtClean="0">
                <a:cs typeface="Times New Roman" panose="02020603050405020304" pitchFamily="18" charset="0"/>
              </a:rPr>
              <a:t>СХЕМАТИЧНОЕ ИЗОБРАЖЕНИЕ РАЗМЕЩЕНИЯ НА ВХОДНОЙ ГРУППЕ ТАКТИЛЬНЫХ </a:t>
            </a:r>
            <a:br>
              <a:rPr lang="ru-RU" sz="1100" b="1" dirty="0" smtClean="0">
                <a:cs typeface="Times New Roman" panose="02020603050405020304" pitchFamily="18" charset="0"/>
              </a:rPr>
            </a:br>
            <a:r>
              <a:rPr lang="ru-RU" sz="1100" b="1" dirty="0" smtClean="0">
                <a:cs typeface="Times New Roman" panose="02020603050405020304" pitchFamily="18" charset="0"/>
              </a:rPr>
              <a:t>И СВЕТООТРАЖАЮЩИХ ЭЛЕМЕНТОВ ДЛЯ АДАПТАЦИИ ИНВАЛИДОВ ПО ЗРЕНИЮ</a:t>
            </a:r>
            <a:endParaRPr lang="ru-RU" sz="1100" b="1" dirty="0">
              <a:cs typeface="Times New Roman" panose="0202060305040502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539750" y="6343396"/>
            <a:ext cx="4788000" cy="3537799"/>
            <a:chOff x="539750" y="6343396"/>
            <a:chExt cx="4788000" cy="353779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50" y="6343396"/>
              <a:ext cx="4788000" cy="353779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3451735" y="6853268"/>
              <a:ext cx="1150622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ru-RU" sz="800" dirty="0" smtClean="0">
                  <a:cs typeface="Times New Roman" panose="02020603050405020304" pitchFamily="18" charset="0"/>
                </a:rPr>
                <a:t>Тактильные наклейки</a:t>
              </a:r>
              <a:br>
                <a:rPr lang="ru-RU" sz="800" dirty="0" smtClean="0">
                  <a:cs typeface="Times New Roman" panose="02020603050405020304" pitchFamily="18" charset="0"/>
                </a:rPr>
              </a:br>
              <a:r>
                <a:rPr lang="ru-RU" sz="800" dirty="0" smtClean="0">
                  <a:cs typeface="Times New Roman" panose="02020603050405020304" pitchFamily="18" charset="0"/>
                </a:rPr>
                <a:t>на поручни, 4 шт.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16513" y="8469040"/>
              <a:ext cx="1150622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ru-RU" sz="800" dirty="0" smtClean="0">
                  <a:cs typeface="Times New Roman" panose="02020603050405020304" pitchFamily="18" charset="0"/>
                </a:rPr>
                <a:t>Тактильная накладка</a:t>
              </a:r>
              <a:br>
                <a:rPr lang="ru-RU" sz="800" dirty="0" smtClean="0">
                  <a:cs typeface="Times New Roman" panose="02020603050405020304" pitchFamily="18" charset="0"/>
                </a:rPr>
              </a:br>
              <a:r>
                <a:rPr lang="ru-RU" sz="800" dirty="0" smtClean="0">
                  <a:cs typeface="Times New Roman" panose="02020603050405020304" pitchFamily="18" charset="0"/>
                </a:rPr>
                <a:t>нижней ступени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22433" y="8166989"/>
              <a:ext cx="132271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ru-RU" sz="800" dirty="0" smtClean="0">
                  <a:cs typeface="Times New Roman" panose="02020603050405020304" pitchFamily="18" charset="0"/>
                </a:rPr>
                <a:t>Контрастная маркировка нижней ступени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38318" y="8062508"/>
              <a:ext cx="1150622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ru-RU" sz="800" dirty="0" smtClean="0">
                  <a:cs typeface="Times New Roman" panose="02020603050405020304" pitchFamily="18" charset="0"/>
                </a:rPr>
                <a:t>Тактильная накладка</a:t>
              </a:r>
              <a:br>
                <a:rPr lang="ru-RU" sz="800" dirty="0" smtClean="0">
                  <a:cs typeface="Times New Roman" panose="02020603050405020304" pitchFamily="18" charset="0"/>
                </a:rPr>
              </a:br>
              <a:r>
                <a:rPr lang="ru-RU" sz="800" dirty="0" smtClean="0">
                  <a:cs typeface="Times New Roman" panose="02020603050405020304" pitchFamily="18" charset="0"/>
                </a:rPr>
                <a:t>верхней ступени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35011" y="7321224"/>
              <a:ext cx="87891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ru-RU" sz="800" dirty="0" smtClean="0">
                  <a:cs typeface="Times New Roman" panose="02020603050405020304" pitchFamily="18" charset="0"/>
                </a:rPr>
                <a:t>Тактильная </a:t>
              </a:r>
              <a:br>
                <a:rPr lang="ru-RU" sz="800" dirty="0" smtClean="0">
                  <a:cs typeface="Times New Roman" panose="02020603050405020304" pitchFamily="18" charset="0"/>
                </a:rPr>
              </a:br>
              <a:r>
                <a:rPr lang="ru-RU" sz="800" dirty="0" smtClean="0">
                  <a:cs typeface="Times New Roman" panose="02020603050405020304" pitchFamily="18" charset="0"/>
                </a:rPr>
                <a:t>плитка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40331" y="7322938"/>
              <a:ext cx="132271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ru-RU" sz="800" dirty="0" smtClean="0">
                  <a:cs typeface="Times New Roman" panose="02020603050405020304" pitchFamily="18" charset="0"/>
                </a:rPr>
                <a:t>Контрастная маркировка верхней ступени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2480553" y="7605500"/>
              <a:ext cx="0" cy="216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2720698" y="8457176"/>
              <a:ext cx="0" cy="216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V="1">
              <a:off x="3832141" y="8326417"/>
              <a:ext cx="0" cy="180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3729591" y="7147940"/>
              <a:ext cx="0" cy="144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1570076" y="6666078"/>
              <a:ext cx="1150622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ru-RU" sz="800" dirty="0" smtClean="0">
                  <a:cs typeface="Times New Roman" panose="02020603050405020304" pitchFamily="18" charset="0"/>
                </a:rPr>
                <a:t>Тактильные наклейки</a:t>
              </a:r>
              <a:br>
                <a:rPr lang="ru-RU" sz="800" dirty="0" smtClean="0">
                  <a:cs typeface="Times New Roman" panose="02020603050405020304" pitchFamily="18" charset="0"/>
                </a:rPr>
              </a:br>
              <a:r>
                <a:rPr lang="ru-RU" sz="800" dirty="0" smtClean="0">
                  <a:cs typeface="Times New Roman" panose="02020603050405020304" pitchFamily="18" charset="0"/>
                </a:rPr>
                <a:t>на поручни, 4 шт.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1847932" y="6960750"/>
              <a:ext cx="0" cy="2734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1810352" y="7821500"/>
              <a:ext cx="0" cy="26459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1327215" y="7510490"/>
              <a:ext cx="0" cy="216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oval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297952" y="8134633"/>
              <a:ext cx="0" cy="143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586078" y="8199092"/>
              <a:ext cx="0" cy="143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4208807" y="8062317"/>
              <a:ext cx="467084" cy="189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ru-RU" sz="700" dirty="0" smtClean="0">
                  <a:cs typeface="Times New Roman" panose="02020603050405020304" pitchFamily="18" charset="0"/>
                </a:rPr>
                <a:t>0,6 м</a:t>
              </a: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flipH="1" flipV="1">
              <a:off x="4297952" y="8229600"/>
              <a:ext cx="288127" cy="6122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564101" y="7831765"/>
              <a:ext cx="0" cy="143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357132" y="7777381"/>
              <a:ext cx="0" cy="143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 flipV="1">
              <a:off x="1357132" y="7821500"/>
              <a:ext cx="213971" cy="5828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рямоугольник 47"/>
            <p:cNvSpPr/>
            <p:nvPr/>
          </p:nvSpPr>
          <p:spPr>
            <a:xfrm>
              <a:off x="1206549" y="7892748"/>
              <a:ext cx="467084" cy="189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ru-RU" sz="700" dirty="0" smtClean="0">
                  <a:cs typeface="Times New Roman" panose="02020603050405020304" pitchFamily="18" charset="0"/>
                </a:rPr>
                <a:t>0,6 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61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07244" y="379999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ДВЕРИ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ТАМБУРНЫЕ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752884" y="495284"/>
            <a:ext cx="1973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ГОСТ 31173-2016 </a:t>
            </a:r>
          </a:p>
          <a:p>
            <a:r>
              <a:rPr lang="ru-RU" sz="1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Блоки дверные стальные. </a:t>
            </a:r>
          </a:p>
          <a:p>
            <a:r>
              <a:rPr lang="ru-RU" sz="1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Технические условия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388" y="37660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2043" y="8499227"/>
            <a:ext cx="52964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Полотно цельногнутое толщиной 54 мм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лист 1,4 мм внутренний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лист 1,2 мм наружный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Окрас: полимер RAL порошок + покрытие порошковый лак бесцветный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Стеклопакет двойной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Доводчик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Ручка дверная DH-0433 NE,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DH-0219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– нескользящий огнеупорный нейлон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Степень огнестойкости EI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01419" y="7236875"/>
            <a:ext cx="765110" cy="765110"/>
          </a:xfrm>
          <a:prstGeom prst="ellipse">
            <a:avLst/>
          </a:prstGeom>
          <a:solidFill>
            <a:srgbClr val="78858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22337" y="7488625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7000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20224" y="7235091"/>
            <a:ext cx="765110" cy="765110"/>
          </a:xfrm>
          <a:prstGeom prst="ellipse">
            <a:avLst/>
          </a:prstGeom>
          <a:solidFill>
            <a:srgbClr val="98A0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641142" y="7486841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7040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7654" y="812622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866459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574112" y="7235091"/>
            <a:ext cx="765110" cy="765110"/>
          </a:xfrm>
          <a:prstGeom prst="ellipse">
            <a:avLst/>
          </a:prstGeom>
          <a:solidFill>
            <a:srgbClr val="958A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595030" y="7486841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>
                <a:solidFill>
                  <a:schemeClr val="bg1"/>
                </a:solidFill>
                <a:ea typeface="Calibri" panose="020F0502020204030204" pitchFamily="34" charset="0"/>
              </a:rPr>
              <a:t>7034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820347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27891"/>
            <a:ext cx="3436502" cy="50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57" y="1827891"/>
            <a:ext cx="1987200" cy="3237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57" y="5400775"/>
            <a:ext cx="1987199" cy="2679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0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752884" y="495284"/>
            <a:ext cx="1973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ГОСТ 31173-2016 </a:t>
            </a:r>
          </a:p>
          <a:p>
            <a:r>
              <a:rPr lang="ru-RU" sz="1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Блоки дверные стальные. </a:t>
            </a:r>
          </a:p>
          <a:p>
            <a:r>
              <a:rPr lang="ru-RU" sz="11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Технические условия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3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388" y="37660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104" y="372835"/>
            <a:ext cx="3521628" cy="10182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ДВЕРИ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ПРИКВАРТИРНЫХ 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И ЛИФТОВЫХ ХОЛЛОВ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2043" y="8499227"/>
            <a:ext cx="52964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Полотно цельногнутое толщиной 54 мм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лист 1,4 мм внутренний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лист 1,2 мм наружный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Окрас: полимер RAL порошок + покрытие порошковый лак бесцветный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Стеклопакет двойной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Доводчик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Ручка дверная DH-0433 NE,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DH-0219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 – нескользящий огнеупорный нейлон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Степень огнестойкости EI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01419" y="7236875"/>
            <a:ext cx="765110" cy="765110"/>
          </a:xfrm>
          <a:prstGeom prst="ellipse">
            <a:avLst/>
          </a:prstGeom>
          <a:solidFill>
            <a:srgbClr val="78858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22337" y="7488625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7000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620224" y="7235091"/>
            <a:ext cx="765110" cy="765110"/>
          </a:xfrm>
          <a:prstGeom prst="ellipse">
            <a:avLst/>
          </a:prstGeom>
          <a:solidFill>
            <a:srgbClr val="98A0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641142" y="7486841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7040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47654" y="812622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66459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574112" y="7235091"/>
            <a:ext cx="765110" cy="765110"/>
          </a:xfrm>
          <a:prstGeom prst="ellipse">
            <a:avLst/>
          </a:prstGeom>
          <a:solidFill>
            <a:srgbClr val="958A6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95030" y="7486841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>
                <a:solidFill>
                  <a:schemeClr val="bg1"/>
                </a:solidFill>
                <a:ea typeface="Calibri" panose="020F0502020204030204" pitchFamily="34" charset="0"/>
              </a:rPr>
              <a:t>7034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20347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71" y="1817688"/>
            <a:ext cx="1987199" cy="2801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071" y="4928000"/>
            <a:ext cx="1987199" cy="28210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3" y="1817687"/>
            <a:ext cx="3244858" cy="52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388" y="37660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383" y="382269"/>
            <a:ext cx="2779561" cy="101822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ДВЕРИ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ПЕРЕХОДНЫХ БАЛКОНОВ и ЛЕСТНИЧНЫХ КЛЕТОК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2043" y="8499227"/>
            <a:ext cx="52964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Полотно цельногнутое толщиной 54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мм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лист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внутренний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лист 1,2 мм наружный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Окрас: полимер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RAL порошок + покрытие порошковый лак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бесцветный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Стеклопакет двойной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Доводчик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Ручка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дверная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DH-0433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NE,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DH-0219 NE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нескользящий огнеупорный нейлон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Степень огнестойкости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 60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01419" y="7236875"/>
            <a:ext cx="765110" cy="765110"/>
          </a:xfrm>
          <a:prstGeom prst="ellipse">
            <a:avLst/>
          </a:prstGeom>
          <a:solidFill>
            <a:srgbClr val="78858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22337" y="7488625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7000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620224" y="7235091"/>
            <a:ext cx="765110" cy="765110"/>
          </a:xfrm>
          <a:prstGeom prst="ellipse">
            <a:avLst/>
          </a:prstGeom>
          <a:solidFill>
            <a:srgbClr val="98A0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641142" y="7486841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7040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47654" y="812622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66459" y="8122390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40" y="5401096"/>
            <a:ext cx="1987200" cy="27799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816522"/>
            <a:ext cx="3495903" cy="5039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40" y="1816522"/>
            <a:ext cx="1987199" cy="334564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678458" y="489874"/>
            <a:ext cx="1807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ГОСТ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</a:rPr>
              <a:t>23747-2015 </a:t>
            </a:r>
          </a:p>
          <a:p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Двери металлические противопожарные. Общие технические требования </a:t>
            </a:r>
            <a:b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и методы испытаний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43370" y="489874"/>
            <a:ext cx="193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ГОСТ 53307 – 2009</a:t>
            </a:r>
          </a:p>
          <a:p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Конструкции строительные. Противопожарные двери </a:t>
            </a:r>
            <a:b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и ворота. Метод испытаний </a:t>
            </a:r>
            <a:b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на огнестойкость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388" y="37660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5</a:t>
            </a:r>
          </a:p>
        </p:txBody>
      </p:sp>
      <p:sp>
        <p:nvSpPr>
          <p:cNvPr id="22" name="Овал 21"/>
          <p:cNvSpPr/>
          <p:nvPr/>
        </p:nvSpPr>
        <p:spPr>
          <a:xfrm>
            <a:off x="701419" y="7623071"/>
            <a:ext cx="765110" cy="765110"/>
          </a:xfrm>
          <a:prstGeom prst="ellipse">
            <a:avLst/>
          </a:prstGeom>
          <a:solidFill>
            <a:srgbClr val="78858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2337" y="7874821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7000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620224" y="7621287"/>
            <a:ext cx="765110" cy="765110"/>
          </a:xfrm>
          <a:prstGeom prst="ellipse">
            <a:avLst/>
          </a:prstGeom>
          <a:solidFill>
            <a:srgbClr val="98A0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641142" y="7873037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RAL </a:t>
            </a:r>
            <a:r>
              <a:rPr lang="ru-RU" sz="1100" dirty="0" smtClean="0">
                <a:solidFill>
                  <a:schemeClr val="bg1"/>
                </a:solidFill>
                <a:ea typeface="Calibri" panose="020F0502020204030204" pitchFamily="34" charset="0"/>
              </a:rPr>
              <a:t>7040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47654" y="8512416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66459" y="8508586"/>
            <a:ext cx="272640" cy="25117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97039" y="382335"/>
            <a:ext cx="3323379" cy="7104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ДВЕРИ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ТЕХНИЧЕСКИХ ПОМЕЩЕНИЙ.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78458" y="489874"/>
            <a:ext cx="1807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a typeface="Calibri" panose="020F0502020204030204" pitchFamily="34" charset="0"/>
              </a:rPr>
              <a:t>ГОСТ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</a:rPr>
              <a:t>23747-2015 </a:t>
            </a:r>
          </a:p>
          <a:p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Двери металлические противопожарные. Общие технические требования </a:t>
            </a:r>
            <a:b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и методы испытаний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43370" y="489874"/>
            <a:ext cx="193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ГОСТ 53307 – 2009</a:t>
            </a:r>
          </a:p>
          <a:p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Конструкции строительные. Противопожарные двери </a:t>
            </a:r>
            <a:b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и ворота. Метод испытаний </a:t>
            </a:r>
            <a:b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на огнестойкость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6165" y="7591347"/>
            <a:ext cx="35722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Полотно цельногнутое толщиной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мм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лист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мм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внутренний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Стальной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лист 1,2 мм наружный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Окрас: полимер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RAL порошок + покрытие порошковый лак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бесцветный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Доводчик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Ручка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дверная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DH-0433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NE, 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DH-0219 NE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нескользящий огнеупорный нейлон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Степень огнестойкости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 60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Замок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1956424"/>
            <a:ext cx="2389220" cy="50386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9" y="1955772"/>
            <a:ext cx="297542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4248" y="4861035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7590" y="4818108"/>
            <a:ext cx="5689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/>
              <a:t>ТРЕБОВАНИЯ К КАЧЕСТВУ РАБОТ ПРИ ЗАМЕНЕ ДВЕРЕЙ: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7591" y="5127258"/>
            <a:ext cx="6118080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ходные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двери должны иметь плотные притворы, уплотняющие прокладки, самозакрывающиеся устройства (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доводчики).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Сопротивление теплопередаче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дверей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определяются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проекте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в соответствии с действующими на период проведения проектных работ нормативами.</a:t>
            </a:r>
          </a:p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Недопустимо устройство дверей с порогом, превышающим 14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мм.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Недопустимо заменять двери на двери меньшего габаритного размера, с меньшим количеством створок и с изменённым размером дверных полотен. Согласно п. 6.1.5 СП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59.13330.2016.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Доступность зданий и сооружений для маломобильных групп населения. Актуализированная редакция СНиП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35-01-2001.</a:t>
            </a:r>
            <a:endParaRPr lang="ru-RU" sz="1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35574" y="10285094"/>
            <a:ext cx="447346" cy="28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04248" y="7292065"/>
            <a:ext cx="226031" cy="226031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7590" y="7230301"/>
            <a:ext cx="24211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/>
              <a:t>ДОКУМЕНТЫ</a:t>
            </a:r>
            <a:r>
              <a:rPr lang="ru-RU" sz="1400" b="1" dirty="0" smtClean="0"/>
              <a:t>: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7590" y="7574228"/>
            <a:ext cx="6601249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420110" algn="ctr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СНиП 21-01-97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Пожарная безопасность зданий и сооружений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420110" algn="ctr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 1.13130.2009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Система противопожарной защиты. Эвакуационные пути и выходы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420110" algn="ctr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ГОСТ 53307 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2009</a:t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«Конструкции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строительные. Противопожарные двери и ворота.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испытаний 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огнестойкость»</a:t>
            </a:r>
          </a:p>
          <a:p>
            <a:pPr marL="144000" indent="-14400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420110" algn="ctr"/>
              </a:tabLs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ГОСТ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57327-2016 «Двери металлические противопожарные.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требования и методы испытаний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244" y="379999"/>
            <a:ext cx="5033671" cy="8361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НОРМАТИВЫ </a:t>
            </a:r>
            <a:b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ПО УСТАНОВКЕ ДВЕРЕЙ</a:t>
            </a:r>
            <a:endParaRPr lang="ru-RU" dirty="0" smtClean="0">
              <a:solidFill>
                <a:schemeClr val="bg1"/>
              </a:solidFill>
              <a:latin typeface="+mj-lt"/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388" y="37660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6</a:t>
            </a:r>
            <a:endParaRPr lang="ru-RU" sz="2400" b="1" dirty="0" smtClean="0">
              <a:solidFill>
                <a:schemeClr val="bg1"/>
              </a:solidFill>
              <a:ea typeface="Yu Gothic UI Semilight" panose="020B0400000000000000" pitchFamily="34" charset="-128"/>
              <a:cs typeface="Mongolian Baiti" panose="03000500000000000000" pitchFamily="66" charset="0"/>
            </a:endParaRPr>
          </a:p>
        </p:txBody>
      </p:sp>
      <p:pic>
        <p:nvPicPr>
          <p:cNvPr id="16" name="Рисунок 15" descr="C:\Users\Сталл-doors\AppData\Roaming\1C\1Cv82\110a0cf3-c28f-4410-ab7d-e3aad0b3b6a5\28161cdb-5676-48c2-93e2-7dc99cd7fae7\App\000000000b\28987_01_w600_h571_10a5e7_b2dc_50346cb9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00" y="2983819"/>
            <a:ext cx="1556452" cy="148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1" y="2996346"/>
            <a:ext cx="1614339" cy="1539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04" y="2963140"/>
            <a:ext cx="1402186" cy="152576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37590" y="1725903"/>
            <a:ext cx="5689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/>
              <a:t>ДВЕРНЫЕ РУЧКИ И ДОВОДЧИКИ: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48" y="1812192"/>
            <a:ext cx="225572" cy="22557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37590" y="2074869"/>
            <a:ext cx="4748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Доводчик –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Apecs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Fuaro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Усилие на довод – до 350 кг.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Ручка дверная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противопожарная DH-0433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DH-0219 NE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нескользящий огнеупорный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нейлон.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35574" y="10285094"/>
            <a:ext cx="447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44" y="380341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НАПОЛЬНОЕ ПОКРЫТИЕ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УСТРОЙСТВО ПЛИТОЧНОГО ПОКРЫТИЯ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388" y="37717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7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b="4858"/>
          <a:stretch/>
        </p:blipFill>
        <p:spPr>
          <a:xfrm>
            <a:off x="395288" y="1820562"/>
            <a:ext cx="3313112" cy="46461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r="3770" b="303"/>
          <a:stretch/>
        </p:blipFill>
        <p:spPr>
          <a:xfrm>
            <a:off x="3958815" y="1819504"/>
            <a:ext cx="3238052" cy="464364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flipH="1">
            <a:off x="448754" y="6801189"/>
            <a:ext cx="3175075" cy="2909628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18879" r="21476" b="26299"/>
          <a:stretch/>
        </p:blipFill>
        <p:spPr>
          <a:xfrm>
            <a:off x="400049" y="6717723"/>
            <a:ext cx="3309505" cy="309129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 flipH="1">
            <a:off x="472322" y="6856432"/>
            <a:ext cx="3132000" cy="2808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7" r="421"/>
          <a:stretch/>
        </p:blipFill>
        <p:spPr>
          <a:xfrm>
            <a:off x="3961764" y="8323950"/>
            <a:ext cx="1486790" cy="14868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531" r="3530" b="1940"/>
          <a:stretch/>
        </p:blipFill>
        <p:spPr>
          <a:xfrm>
            <a:off x="5710932" y="8323950"/>
            <a:ext cx="1487713" cy="1486800"/>
          </a:xfrm>
          <a:prstGeom prst="rect">
            <a:avLst/>
          </a:prstGeom>
        </p:spPr>
      </p:pic>
      <p:pic>
        <p:nvPicPr>
          <p:cNvPr id="39" name="Рисунок 38"/>
          <p:cNvPicPr/>
          <p:nvPr/>
        </p:nvPicPr>
        <p:blipFill rotWithShape="1">
          <a:blip r:embed="rId7"/>
          <a:srcRect l="39387" t="38742" r="51049" b="44255"/>
          <a:stretch/>
        </p:blipFill>
        <p:spPr bwMode="auto">
          <a:xfrm>
            <a:off x="3961764" y="6714656"/>
            <a:ext cx="1484985" cy="148498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/>
          <p:cNvPicPr/>
          <p:nvPr/>
        </p:nvPicPr>
        <p:blipFill rotWithShape="1">
          <a:blip r:embed="rId7"/>
          <a:srcRect l="55982" t="38742" r="34454" b="44255"/>
          <a:stretch/>
        </p:blipFill>
        <p:spPr bwMode="auto">
          <a:xfrm>
            <a:off x="5712297" y="6713538"/>
            <a:ext cx="1484985" cy="148498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Прямоугольник 41"/>
          <p:cNvSpPr/>
          <p:nvPr/>
        </p:nvSpPr>
        <p:spPr>
          <a:xfrm flipH="1">
            <a:off x="4090924" y="6856432"/>
            <a:ext cx="2996426" cy="2808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472322" y="1945456"/>
            <a:ext cx="3132000" cy="4392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flipH="1">
            <a:off x="4090924" y="1945456"/>
            <a:ext cx="2996426" cy="4392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9388" y="196850"/>
            <a:ext cx="7200900" cy="12743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"/>
          <a:stretch/>
        </p:blipFill>
        <p:spPr>
          <a:xfrm>
            <a:off x="358775" y="1826396"/>
            <a:ext cx="6586865" cy="4636049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351867" y="10252910"/>
            <a:ext cx="685594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35574" y="10285094"/>
            <a:ext cx="447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244" y="380341"/>
            <a:ext cx="5033671" cy="741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НАПОЛЬНОЕ ПОКРЫТИЕ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  <a:ea typeface="Yu Gothic UI Semilight" panose="020B0400000000000000" pitchFamily="34" charset="-128"/>
                <a:cs typeface="Mongolian Baiti" panose="03000500000000000000" pitchFamily="66" charset="0"/>
              </a:rPr>
              <a:t>РЕМОНТ И УСТРОЙСТВО НАЛИВНОГО ПОЛА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388" y="377172"/>
            <a:ext cx="540000" cy="46423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400" b="1" dirty="0" smtClean="0">
                <a:solidFill>
                  <a:schemeClr val="bg1"/>
                </a:solidFill>
                <a:ea typeface="Yu Gothic UI Semilight" panose="020B0400000000000000" pitchFamily="34" charset="-128"/>
                <a:cs typeface="Mongolian Baiti" panose="03000500000000000000" pitchFamily="66" charset="0"/>
              </a:rPr>
              <a:t>8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9"/>
          <a:stretch/>
        </p:blipFill>
        <p:spPr>
          <a:xfrm>
            <a:off x="358774" y="6714656"/>
            <a:ext cx="3357555" cy="30990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7" r="421"/>
          <a:stretch/>
        </p:blipFill>
        <p:spPr>
          <a:xfrm>
            <a:off x="3961764" y="8323950"/>
            <a:ext cx="1486790" cy="1486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531" r="3530" b="1940"/>
          <a:stretch/>
        </p:blipFill>
        <p:spPr>
          <a:xfrm>
            <a:off x="5710932" y="8323950"/>
            <a:ext cx="1487713" cy="1486800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 rotWithShape="1">
          <a:blip r:embed="rId6"/>
          <a:srcRect l="39387" t="38742" r="51049" b="44255"/>
          <a:stretch/>
        </p:blipFill>
        <p:spPr bwMode="auto">
          <a:xfrm>
            <a:off x="3961764" y="6714656"/>
            <a:ext cx="1484985" cy="148498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6"/>
          <a:srcRect l="55982" t="38742" r="34454" b="44255"/>
          <a:stretch/>
        </p:blipFill>
        <p:spPr bwMode="auto">
          <a:xfrm>
            <a:off x="5712297" y="6713538"/>
            <a:ext cx="1484985" cy="148498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Прямоугольник 29"/>
          <p:cNvSpPr/>
          <p:nvPr/>
        </p:nvSpPr>
        <p:spPr>
          <a:xfrm flipH="1">
            <a:off x="472322" y="1945456"/>
            <a:ext cx="6615029" cy="4392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472322" y="6856432"/>
            <a:ext cx="3109974" cy="2808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4090924" y="6856432"/>
            <a:ext cx="2996426" cy="2808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4804</TotalTime>
  <Words>1601</Words>
  <Application>Microsoft Office PowerPoint</Application>
  <PresentationFormat>Произвольный</PresentationFormat>
  <Paragraphs>358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Mongolian Baiti</vt:lpstr>
      <vt:lpstr>Times New Roman</vt:lpstr>
      <vt:lpstr>Yu Gothic UI Semilight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Жуков</dc:creator>
  <cp:lastModifiedBy>User</cp:lastModifiedBy>
  <cp:revision>187</cp:revision>
  <cp:lastPrinted>2019-04-15T08:44:37Z</cp:lastPrinted>
  <dcterms:created xsi:type="dcterms:W3CDTF">2019-01-21T06:40:40Z</dcterms:created>
  <dcterms:modified xsi:type="dcterms:W3CDTF">2020-02-25T11:09:05Z</dcterms:modified>
</cp:coreProperties>
</file>